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9" r:id="rId5"/>
    <p:sldId id="257" r:id="rId6"/>
    <p:sldId id="264" r:id="rId7"/>
    <p:sldId id="263" r:id="rId8"/>
    <p:sldId id="265" r:id="rId9"/>
    <p:sldId id="260" r:id="rId10"/>
    <p:sldId id="271" r:id="rId11"/>
    <p:sldId id="277" r:id="rId12"/>
    <p:sldId id="266" r:id="rId13"/>
    <p:sldId id="276" r:id="rId14"/>
    <p:sldId id="267" r:id="rId15"/>
    <p:sldId id="273" r:id="rId16"/>
    <p:sldId id="274" r:id="rId17"/>
    <p:sldId id="275" r:id="rId18"/>
    <p:sldId id="261" r:id="rId19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프리젠테이션 4 Regular" pitchFamily="2" charset="-127"/>
      <p:regular r:id="rId28"/>
    </p:embeddedFont>
    <p:embeddedFont>
      <p:font typeface="프리젠테이션 7 Bold" pitchFamily="2" charset="-127"/>
      <p:bold r:id="rId29"/>
    </p:embeddedFont>
    <p:embeddedFont>
      <p:font typeface="한컴 고딕" panose="02000500000000000000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11AF341-92BC-BECE-AB13-23BD5E61F2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D05013-3131-B87C-E60E-D40B9B3D5D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C6D65-31A7-42F7-89C3-A05877C208A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154A6A-782C-0989-A98A-911513C6FE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D48DA4-8E4E-3248-E074-35076B3D6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D017F-B70A-4C96-B4B6-45F2E2C9B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82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C9F5-9A87-4B13-90D3-861C61EDC628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12BC-B3BA-41C1-9721-2A8CDE9C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69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ADC1F-5DB4-4852-B7AC-6B2607D0A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2341"/>
            <a:ext cx="9144000" cy="134762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35251-04BF-4DB5-9A66-80BA19879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2889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660507-0BFD-439C-AA18-8220D57F5BB5}"/>
              </a:ext>
            </a:extLst>
          </p:cNvPr>
          <p:cNvSpPr/>
          <p:nvPr userDrawn="1"/>
        </p:nvSpPr>
        <p:spPr>
          <a:xfrm>
            <a:off x="1" y="-27384"/>
            <a:ext cx="12192000" cy="27248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FA3F18-5738-40BC-A104-19565AC0A651}"/>
              </a:ext>
            </a:extLst>
          </p:cNvPr>
          <p:cNvSpPr/>
          <p:nvPr userDrawn="1"/>
        </p:nvSpPr>
        <p:spPr>
          <a:xfrm>
            <a:off x="0" y="6613800"/>
            <a:ext cx="12192000" cy="27248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872C8A-A7E9-49C2-813C-C61817E36D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706" b="12682"/>
          <a:stretch/>
        </p:blipFill>
        <p:spPr>
          <a:xfrm>
            <a:off x="0" y="6054321"/>
            <a:ext cx="1819275" cy="4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1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D79826-DF31-4740-80A8-8B9595BDC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0151" y="1840585"/>
            <a:ext cx="7922640" cy="3483889"/>
          </a:xfrm>
        </p:spPr>
        <p:txBody>
          <a:bodyPr anchor="ctr">
            <a:noAutofit/>
          </a:bodyPr>
          <a:lstStyle>
            <a:lvl1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DC598C3-CC65-4D88-9987-5E23A23B7A1D}"/>
              </a:ext>
            </a:extLst>
          </p:cNvPr>
          <p:cNvSpPr/>
          <p:nvPr userDrawn="1"/>
        </p:nvSpPr>
        <p:spPr>
          <a:xfrm rot="10800000">
            <a:off x="0" y="-5994"/>
            <a:ext cx="2876550" cy="6863994"/>
          </a:xfrm>
          <a:prstGeom prst="triangle">
            <a:avLst>
              <a:gd name="adj" fmla="val 100000"/>
            </a:avLst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B3F1DF9-B5BB-4C08-9D51-8AA4E7B2DA4C}"/>
              </a:ext>
            </a:extLst>
          </p:cNvPr>
          <p:cNvSpPr/>
          <p:nvPr userDrawn="1"/>
        </p:nvSpPr>
        <p:spPr>
          <a:xfrm>
            <a:off x="0" y="-5994"/>
            <a:ext cx="3714750" cy="6863994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F3F69-86BB-4160-9AFF-89637C739004}"/>
              </a:ext>
            </a:extLst>
          </p:cNvPr>
          <p:cNvSpPr/>
          <p:nvPr userDrawn="1"/>
        </p:nvSpPr>
        <p:spPr>
          <a:xfrm>
            <a:off x="516302" y="176570"/>
            <a:ext cx="2223686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Contents</a:t>
            </a:r>
            <a:endParaRPr lang="ko-KR" altLang="en-US" sz="400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D59DA438-D754-C7EA-A6B9-DAFBB959F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030" y="489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1746D-D3F0-43CA-94A0-12FAFFDCF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6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4D0EA-F331-0055-0F65-EFE6EC1958EE}"/>
              </a:ext>
            </a:extLst>
          </p:cNvPr>
          <p:cNvSpPr/>
          <p:nvPr userDrawn="1"/>
        </p:nvSpPr>
        <p:spPr>
          <a:xfrm>
            <a:off x="0" y="414068"/>
            <a:ext cx="12192000" cy="5757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EC193E-80C4-2852-9734-2C80B913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8098"/>
            <a:ext cx="10515600" cy="747683"/>
          </a:xfrm>
        </p:spPr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3EB3EB-0F64-502D-1FED-F547826CB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030" y="489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1746D-D3F0-43CA-94A0-12FAFFDCF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4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A62728-CEBE-45E1-9C72-B4BC47108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9734" y="1864198"/>
            <a:ext cx="5212532" cy="2749534"/>
          </a:xfrm>
          <a:prstGeom prst="rect">
            <a:avLst/>
          </a:prstGeom>
        </p:spPr>
      </p:pic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3F18B296-4529-6F29-003C-6DFA0BCDE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030" y="489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1746D-D3F0-43CA-94A0-12FAFFDCF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2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259F2-C415-4A76-ABE7-F4E772CC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384078-85EE-4B36-9F6E-23F9FE76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81C78015-4DD3-E85B-031D-7F2824CF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030" y="489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1746D-D3F0-43CA-94A0-12FAFFDCF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2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1ACE16-4E95-4BF7-8F3D-4D50A912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E87884-C6BF-4C75-9DB5-9097025E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6856F1CF-1CD2-520B-794B-FC8C9C2F1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030" y="489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1746D-D3F0-43CA-94A0-12FAFFDCF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7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66" r:id="rId4"/>
    <p:sldLayoutId id="2147483667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rfriend.tistory.com/58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8BF4-D3E7-6C2B-8A93-85DF8D8B3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7383"/>
            <a:ext cx="9144000" cy="1347621"/>
          </a:xfrm>
        </p:spPr>
        <p:txBody>
          <a:bodyPr/>
          <a:lstStyle/>
          <a:p>
            <a:r>
              <a:rPr lang="ko-KR" altLang="en-US" dirty="0"/>
              <a:t>비지도학습 보충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3B91F-B3A7-581F-5401-5ED10E063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4132"/>
            <a:ext cx="9144000" cy="153601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2024.08.27 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충북대학교 정보통신공학부 </a:t>
            </a:r>
            <a:r>
              <a:rPr lang="ko-KR" altLang="en-US" dirty="0" err="1"/>
              <a:t>박유빈</a:t>
            </a:r>
            <a:endParaRPr lang="en-US" altLang="ko-KR" dirty="0"/>
          </a:p>
          <a:p>
            <a:r>
              <a:rPr lang="en-US" altLang="ko-KR" dirty="0"/>
              <a:t>yubin11890@gmail.com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06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5B76-C5D8-B9D7-2B65-C58E622D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DBSCAN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AB5994-BB92-C8C3-4BDE-C394C8CB4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489CA-C025-E4B2-3761-19440B99D9E7}"/>
              </a:ext>
            </a:extLst>
          </p:cNvPr>
          <p:cNvSpPr txBox="1"/>
          <p:nvPr/>
        </p:nvSpPr>
        <p:spPr>
          <a:xfrm>
            <a:off x="498326" y="1354936"/>
            <a:ext cx="47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최적 파라미터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패딩 방법에서</a:t>
            </a: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n-ea"/>
              </a:rPr>
              <a:t>패딩 시 점 개수 </a:t>
            </a:r>
            <a:r>
              <a:rPr lang="en-US" altLang="ko-KR" dirty="0">
                <a:latin typeface="+mn-ea"/>
              </a:rPr>
              <a:t>= 20 / </a:t>
            </a:r>
            <a:r>
              <a:rPr lang="ko-KR" altLang="en-US" dirty="0">
                <a:latin typeface="+mn-ea"/>
              </a:rPr>
              <a:t>전체 경로 개수 </a:t>
            </a:r>
            <a:r>
              <a:rPr lang="en-US" altLang="ko-KR" dirty="0">
                <a:latin typeface="+mn-ea"/>
              </a:rPr>
              <a:t>=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453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57479-3CDB-B583-8D66-214C887C35FF}"/>
              </a:ext>
            </a:extLst>
          </p:cNvPr>
          <p:cNvSpPr txBox="1"/>
          <p:nvPr/>
        </p:nvSpPr>
        <p:spPr>
          <a:xfrm>
            <a:off x="694508" y="2095756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2*{dim}=40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DA6A8-4CF2-6AA3-525A-82D40AAC1D5F}"/>
              </a:ext>
            </a:extLst>
          </p:cNvPr>
          <p:cNvSpPr txBox="1"/>
          <p:nvPr/>
        </p:nvSpPr>
        <p:spPr>
          <a:xfrm>
            <a:off x="6372496" y="2092746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ln(n) = 6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FFDE-C1E3-61B1-31C7-F73E920C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31" y="2559577"/>
            <a:ext cx="5649969" cy="3414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9CC17-FBA1-55DC-18A7-94FAE3E0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86" y="2665799"/>
            <a:ext cx="2019582" cy="8192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279C2-3C40-BE32-5C8F-5E8C90B3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29" y="2559577"/>
            <a:ext cx="5588192" cy="3377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83126-59E2-8B15-5150-E386542F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442" y="2787842"/>
            <a:ext cx="2143424" cy="866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07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46B68-1A9A-EC05-9D4C-0A917898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97"/>
            <a:ext cx="10515600" cy="747683"/>
          </a:xfrm>
        </p:spPr>
        <p:txBody>
          <a:bodyPr>
            <a:normAutofit/>
          </a:bodyPr>
          <a:lstStyle/>
          <a:p>
            <a:r>
              <a:rPr lang="en-US" altLang="ko-KR" dirty="0"/>
              <a:t>2. DBSCAN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2A1F14-4080-03AD-0754-2DC3F490F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97BECA-C453-A076-D093-442C3DF24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047"/>
              </p:ext>
            </p:extLst>
          </p:nvPr>
        </p:nvGraphicFramePr>
        <p:xfrm>
          <a:off x="261257" y="1611085"/>
          <a:ext cx="11669486" cy="40756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834743">
                  <a:extLst>
                    <a:ext uri="{9D8B030D-6E8A-4147-A177-3AD203B41FA5}">
                      <a16:colId xmlns:a16="http://schemas.microsoft.com/office/drawing/2014/main" val="2248820744"/>
                    </a:ext>
                  </a:extLst>
                </a:gridCol>
                <a:gridCol w="5834743">
                  <a:extLst>
                    <a:ext uri="{9D8B030D-6E8A-4147-A177-3AD203B41FA5}">
                      <a16:colId xmlns:a16="http://schemas.microsoft.com/office/drawing/2014/main" val="3864853849"/>
                    </a:ext>
                  </a:extLst>
                </a:gridCol>
              </a:tblGrid>
              <a:tr h="89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보간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dbscan_interpolate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패딩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dbscan_padding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99353"/>
                  </a:ext>
                </a:extLst>
              </a:tr>
              <a:tr h="31782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815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1CA17A-50E7-8774-DE0C-4F085326D393}"/>
              </a:ext>
            </a:extLst>
          </p:cNvPr>
          <p:cNvSpPr txBox="1"/>
          <p:nvPr/>
        </p:nvSpPr>
        <p:spPr>
          <a:xfrm>
            <a:off x="533160" y="1180764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2-3. </a:t>
            </a:r>
            <a:r>
              <a:rPr lang="ko-KR" altLang="en-US" dirty="0">
                <a:latin typeface="+mj-ea"/>
                <a:ea typeface="+mj-ea"/>
              </a:rPr>
              <a:t>각 방법 별 </a:t>
            </a:r>
            <a:r>
              <a:rPr lang="en-US" altLang="ko-KR" dirty="0">
                <a:latin typeface="+mj-ea"/>
                <a:ea typeface="+mj-ea"/>
              </a:rPr>
              <a:t>OUTPUT </a:t>
            </a:r>
            <a:r>
              <a:rPr lang="ko-KR" altLang="en-US" dirty="0">
                <a:latin typeface="+mj-ea"/>
                <a:ea typeface="+mj-ea"/>
              </a:rPr>
              <a:t>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34168-E10B-1894-E356-2201200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56" y="2560384"/>
            <a:ext cx="5005252" cy="3042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6C3E0-B123-ED53-D861-015EF1C8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3" y="2507001"/>
            <a:ext cx="5120827" cy="30836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B2F4EA-621E-E36A-E96A-6BC4945E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52" y="3648891"/>
            <a:ext cx="1820964" cy="29714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A991CD-D209-1DFA-07E3-1F193703F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36" y="3601058"/>
            <a:ext cx="1510369" cy="29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6D9-D0E6-D34C-13F5-954FFC0C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Isolation forest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DFEE80-30AE-A5AD-E9E3-85BFC35CD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5B254-5D70-575C-A104-ECDB93D6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0" y="2131657"/>
            <a:ext cx="2430001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FC83C-85EE-90CC-B294-3F4A8B4F0292}"/>
              </a:ext>
            </a:extLst>
          </p:cNvPr>
          <p:cNvSpPr txBox="1"/>
          <p:nvPr/>
        </p:nvSpPr>
        <p:spPr>
          <a:xfrm>
            <a:off x="252903" y="1199110"/>
            <a:ext cx="36395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점 단위로 </a:t>
            </a:r>
            <a:r>
              <a:rPr lang="en-US" altLang="ko-KR" dirty="0">
                <a:latin typeface="+mj-ea"/>
                <a:ea typeface="+mj-ea"/>
              </a:rPr>
              <a:t>Isolation forest </a:t>
            </a:r>
            <a:r>
              <a:rPr lang="ko-KR" altLang="en-US" dirty="0">
                <a:latin typeface="+mj-ea"/>
                <a:ea typeface="+mj-ea"/>
              </a:rPr>
              <a:t>수행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파라미터는 초기 </a:t>
            </a:r>
            <a:r>
              <a:rPr lang="en-US" altLang="ko-KR" sz="1400" dirty="0">
                <a:latin typeface="+mn-ea"/>
              </a:rPr>
              <a:t>contamination = 0.3 </a:t>
            </a:r>
            <a:r>
              <a:rPr lang="ko-KR" altLang="en-US" sz="1400" dirty="0">
                <a:latin typeface="+mn-ea"/>
              </a:rPr>
              <a:t>일 때</a:t>
            </a:r>
            <a:r>
              <a:rPr lang="en-US" altLang="ko-KR" sz="1400" dirty="0">
                <a:latin typeface="+mn-ea"/>
              </a:rPr>
              <a:t>)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해당 위치에 대한 정상</a:t>
            </a:r>
            <a:r>
              <a:rPr lang="en-US" altLang="ko-KR" sz="1400" dirty="0">
                <a:latin typeface="+mn-ea"/>
              </a:rPr>
              <a:t>(1), </a:t>
            </a:r>
            <a:r>
              <a:rPr lang="ko-KR" altLang="en-US" sz="1400" dirty="0">
                <a:latin typeface="+mn-ea"/>
              </a:rPr>
              <a:t>비정상</a:t>
            </a:r>
            <a:r>
              <a:rPr lang="en-US" altLang="ko-KR" sz="1400" dirty="0">
                <a:latin typeface="+mn-ea"/>
              </a:rPr>
              <a:t>(-1) </a:t>
            </a:r>
            <a:r>
              <a:rPr lang="ko-KR" altLang="en-US" sz="1400" dirty="0">
                <a:latin typeface="+mn-ea"/>
              </a:rPr>
              <a:t>여부를 파일에 표시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4F029F-5F71-6B11-8468-E78519DBA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858" y="2131657"/>
            <a:ext cx="2488102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795230-EEF6-5B5B-35B8-313C39BE7D4E}"/>
              </a:ext>
            </a:extLst>
          </p:cNvPr>
          <p:cNvSpPr txBox="1"/>
          <p:nvPr/>
        </p:nvSpPr>
        <p:spPr>
          <a:xfrm>
            <a:off x="4264965" y="1370902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위도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경도를 기반으로 구역에 대한 </a:t>
            </a:r>
            <a:r>
              <a:rPr lang="ko-KR" altLang="en-US" dirty="0" err="1">
                <a:latin typeface="+mj-ea"/>
                <a:ea typeface="+mj-ea"/>
              </a:rPr>
              <a:t>라벨링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481AF-E282-F226-A7E4-A297668814F0}"/>
              </a:ext>
            </a:extLst>
          </p:cNvPr>
          <p:cNvSpPr txBox="1"/>
          <p:nvPr/>
        </p:nvSpPr>
        <p:spPr>
          <a:xfrm>
            <a:off x="8364865" y="1184399"/>
            <a:ext cx="341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해당 구역을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정상으로 분류할지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비정상으로 분류할지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정상 비정상 비율에 따라 판단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5FE73A-24F0-C3BE-CAD2-40616FEA5FC6}"/>
              </a:ext>
            </a:extLst>
          </p:cNvPr>
          <p:cNvSpPr/>
          <p:nvPr/>
        </p:nvSpPr>
        <p:spPr>
          <a:xfrm>
            <a:off x="6096000" y="3270388"/>
            <a:ext cx="1068156" cy="1538678"/>
          </a:xfrm>
          <a:prstGeom prst="rect">
            <a:avLst/>
          </a:prstGeom>
          <a:solidFill>
            <a:schemeClr val="bg1">
              <a:alpha val="117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A1ACE-BCFF-E8A7-606F-17577BD44FFC}"/>
              </a:ext>
            </a:extLst>
          </p:cNvPr>
          <p:cNvSpPr txBox="1"/>
          <p:nvPr/>
        </p:nvSpPr>
        <p:spPr>
          <a:xfrm>
            <a:off x="5974080" y="5473518"/>
            <a:ext cx="2129108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같은 구역 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(KECDBCDC)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에 대해서 </a:t>
            </a:r>
            <a:b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</a:b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정상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비정상이 동시에 </a:t>
            </a:r>
            <a:r>
              <a:rPr lang="ko-KR" altLang="en-US" sz="1200" dirty="0" err="1">
                <a:solidFill>
                  <a:schemeClr val="accent1"/>
                </a:solidFill>
                <a:latin typeface="+mj-ea"/>
                <a:ea typeface="+mj-ea"/>
              </a:rPr>
              <a:t>찍혀있음</a:t>
            </a:r>
            <a:endParaRPr lang="en-US" altLang="ko-KR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0B21DC-5954-ECC2-9EB0-A3535090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43" y="2303432"/>
            <a:ext cx="2897183" cy="40514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AB5542-1319-33E5-CD99-303F2D8FA832}"/>
              </a:ext>
            </a:extLst>
          </p:cNvPr>
          <p:cNvSpPr txBox="1"/>
          <p:nvPr/>
        </p:nvSpPr>
        <p:spPr>
          <a:xfrm>
            <a:off x="9587661" y="3927746"/>
            <a:ext cx="2201244" cy="27699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해당 구역을 다시 정상 구역으로 </a:t>
            </a:r>
            <a:r>
              <a:rPr lang="ko-KR" altLang="en-US" sz="1200" dirty="0" err="1">
                <a:solidFill>
                  <a:schemeClr val="accent1"/>
                </a:solidFill>
                <a:latin typeface="+mj-ea"/>
                <a:ea typeface="+mj-ea"/>
              </a:rPr>
              <a:t>라벨링</a:t>
            </a:r>
            <a:endParaRPr lang="en-US" altLang="ko-KR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E4521-D62B-9923-1849-46BE5DCC312E}"/>
              </a:ext>
            </a:extLst>
          </p:cNvPr>
          <p:cNvSpPr txBox="1"/>
          <p:nvPr/>
        </p:nvSpPr>
        <p:spPr>
          <a:xfrm>
            <a:off x="791780" y="6451657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anomaly_score.csv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0EA8B-855E-89B6-C4EF-E14BE36AD2B9}"/>
              </a:ext>
            </a:extLst>
          </p:cNvPr>
          <p:cNvSpPr txBox="1"/>
          <p:nvPr/>
        </p:nvSpPr>
        <p:spPr>
          <a:xfrm>
            <a:off x="4678697" y="644244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anomaly_score_labeled.csv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8398B4-6CF0-2497-ED88-C1DBD7FDF463}"/>
              </a:ext>
            </a:extLst>
          </p:cNvPr>
          <p:cNvSpPr txBox="1"/>
          <p:nvPr/>
        </p:nvSpPr>
        <p:spPr>
          <a:xfrm>
            <a:off x="8289363" y="6442440"/>
            <a:ext cx="1782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Final_anomaly_decision.csv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26F13A2-E169-B68C-9462-A43F0E54F62F}"/>
              </a:ext>
            </a:extLst>
          </p:cNvPr>
          <p:cNvSpPr/>
          <p:nvPr/>
        </p:nvSpPr>
        <p:spPr>
          <a:xfrm>
            <a:off x="3766454" y="3567933"/>
            <a:ext cx="618433" cy="6573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68EA556-B9FC-5078-DBB3-7919EA6F857A}"/>
              </a:ext>
            </a:extLst>
          </p:cNvPr>
          <p:cNvSpPr/>
          <p:nvPr/>
        </p:nvSpPr>
        <p:spPr>
          <a:xfrm>
            <a:off x="7484755" y="3567933"/>
            <a:ext cx="618433" cy="6573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7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6D9-D0E6-D34C-13F5-954FFC0C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지도학습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DFEE80-30AE-A5AD-E9E3-85BFC35CD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4AEC5-0602-96DF-9152-021361AF8BE8}"/>
              </a:ext>
            </a:extLst>
          </p:cNvPr>
          <p:cNvSpPr txBox="1"/>
          <p:nvPr/>
        </p:nvSpPr>
        <p:spPr>
          <a:xfrm>
            <a:off x="710072" y="1188299"/>
            <a:ext cx="510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경로를 구역별로 </a:t>
            </a:r>
            <a:r>
              <a:rPr lang="ko-KR" altLang="en-US" dirty="0" err="1">
                <a:latin typeface="+mj-ea"/>
                <a:ea typeface="+mj-ea"/>
              </a:rPr>
              <a:t>라벨링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단위로 결과가 나오지 않는 </a:t>
            </a:r>
            <a:r>
              <a:rPr lang="en-US" altLang="ko-KR" dirty="0">
                <a:latin typeface="+mn-ea"/>
              </a:rPr>
              <a:t>Isolation forest</a:t>
            </a:r>
            <a:r>
              <a:rPr lang="ko-KR" altLang="en-US" dirty="0">
                <a:latin typeface="+mn-ea"/>
              </a:rPr>
              <a:t>의 경우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u="sng" dirty="0">
                <a:latin typeface="+mn-ea"/>
              </a:rPr>
              <a:t>비정상 구역이 하나라도 포함되어 있으면 비정상 경로로 판단 </a:t>
            </a:r>
            <a:endParaRPr lang="en-US" altLang="ko-KR" u="sng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9450-C1F5-78D7-594A-A52C64FACE75}"/>
              </a:ext>
            </a:extLst>
          </p:cNvPr>
          <p:cNvSpPr txBox="1"/>
          <p:nvPr/>
        </p:nvSpPr>
        <p:spPr>
          <a:xfrm>
            <a:off x="710073" y="5917598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예제사진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 Isolation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forest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의 결과를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전처리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코드에 넣었을 때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6C5A9A-AC7C-BFB2-B09B-F1FD81E7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" b="9762"/>
          <a:stretch/>
        </p:blipFill>
        <p:spPr>
          <a:xfrm>
            <a:off x="6194583" y="2297593"/>
            <a:ext cx="4220164" cy="3492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4C4169-F197-583C-9FD6-E61F1EFA2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6"/>
          <a:stretch/>
        </p:blipFill>
        <p:spPr>
          <a:xfrm>
            <a:off x="730501" y="2297593"/>
            <a:ext cx="4712357" cy="3620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2AF84C-16C6-08FB-00BE-0C31EB8D8A55}"/>
              </a:ext>
            </a:extLst>
          </p:cNvPr>
          <p:cNvSpPr txBox="1"/>
          <p:nvPr/>
        </p:nvSpPr>
        <p:spPr>
          <a:xfrm>
            <a:off x="6096001" y="5809670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예제사진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dbscan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의 결과를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전처리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코드에 넣었을 때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72F73-0FE3-0848-30E7-87D0080F954F}"/>
              </a:ext>
            </a:extLst>
          </p:cNvPr>
          <p:cNvSpPr txBox="1"/>
          <p:nvPr/>
        </p:nvSpPr>
        <p:spPr>
          <a:xfrm>
            <a:off x="710072" y="6160570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Isolation forest, </a:t>
            </a:r>
            <a:r>
              <a:rPr lang="en-US" altLang="ko-KR" dirty="0" err="1">
                <a:latin typeface="+mn-ea"/>
              </a:rPr>
              <a:t>dbscan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전부 비정상 경로의 개수가 </a:t>
            </a:r>
            <a:r>
              <a:rPr lang="en-US" altLang="ko-KR" dirty="0">
                <a:latin typeface="+mn-ea"/>
              </a:rPr>
              <a:t>24</a:t>
            </a:r>
            <a:r>
              <a:rPr lang="ko-KR" altLang="en-US" dirty="0">
                <a:latin typeface="+mn-ea"/>
              </a:rPr>
              <a:t>개 → 비정상 개수가 너무 적으므로 학습이 제대로 되지 않음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77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6D9-D0E6-D34C-13F5-954FFC0C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향후 계획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DFEE80-30AE-A5AD-E9E3-85BFC35CD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BC201-2603-9C76-0CD6-70AA002E6F29}"/>
              </a:ext>
            </a:extLst>
          </p:cNvPr>
          <p:cNvSpPr txBox="1"/>
          <p:nvPr/>
        </p:nvSpPr>
        <p:spPr>
          <a:xfrm>
            <a:off x="855377" y="1607485"/>
            <a:ext cx="6795450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향후 계획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Gmm</a:t>
            </a:r>
            <a:r>
              <a:rPr lang="ko-KR" altLang="en-US" dirty="0">
                <a:latin typeface="+mn-ea"/>
              </a:rPr>
              <a:t> 최적 파라미터 찾기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비정상 데이터가 적으므로 학습데이터 구성 시 비정상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정상을 일정 비율로 뽑아내기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이번주의 </a:t>
            </a:r>
            <a:r>
              <a:rPr lang="ko-KR" altLang="en-US" dirty="0" err="1">
                <a:latin typeface="+mn-ea"/>
              </a:rPr>
              <a:t>전처리</a:t>
            </a:r>
            <a:r>
              <a:rPr lang="ko-KR" altLang="en-US" dirty="0">
                <a:latin typeface="+mn-ea"/>
              </a:rPr>
              <a:t> 코드를 이용하여 각 </a:t>
            </a:r>
            <a:r>
              <a:rPr lang="ko-KR" altLang="en-US" dirty="0" err="1">
                <a:latin typeface="+mn-ea"/>
              </a:rPr>
              <a:t>모델별</a:t>
            </a:r>
            <a:r>
              <a:rPr lang="ko-KR" altLang="en-US" dirty="0">
                <a:latin typeface="+mn-ea"/>
              </a:rPr>
              <a:t> 지도학습 돌리기</a:t>
            </a:r>
          </a:p>
        </p:txBody>
      </p:sp>
    </p:spTree>
    <p:extLst>
      <p:ext uri="{BB962C8B-B14F-4D97-AF65-F5344CB8AC3E}">
        <p14:creationId xmlns:p14="http://schemas.microsoft.com/office/powerpoint/2010/main" val="231796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EB95DB-AEDB-D6A0-3B08-7C9CB8520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05012C-52B9-EC57-EC6D-DFB080B43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18A278EB-5AAC-EE4B-DD97-90379603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8326" y="1385969"/>
            <a:ext cx="4301308" cy="3441626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err="1"/>
              <a:t>어디쉐어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 err="1"/>
              <a:t>Dbscan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/>
              <a:t>Isolation forest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/>
              <a:t>지도학습 </a:t>
            </a:r>
            <a:r>
              <a:rPr lang="ko-KR" altLang="en-US" dirty="0" err="1"/>
              <a:t>전처리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448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7904D-C025-EC7D-59FD-13998A87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Input</a:t>
            </a:r>
            <a:r>
              <a:rPr lang="ko-KR" altLang="en-US" dirty="0"/>
              <a:t> </a:t>
            </a:r>
            <a:r>
              <a:rPr lang="en-US" altLang="ko-KR" dirty="0"/>
              <a:t>Data (</a:t>
            </a:r>
            <a:r>
              <a:rPr lang="ko-KR" altLang="en-US" dirty="0" err="1"/>
              <a:t>어디쉐어</a:t>
            </a:r>
            <a:r>
              <a:rPr lang="en-US" altLang="ko-KR" dirty="0"/>
              <a:t>) (1/3)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1D9A7-01D6-C63E-F8EC-D2DFB3C9C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그림 8" descr="라인, 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69D741D-634D-5635-15CE-DEA35148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8"/>
          <a:stretch/>
        </p:blipFill>
        <p:spPr>
          <a:xfrm>
            <a:off x="9707517" y="1173422"/>
            <a:ext cx="292100" cy="5264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8E173-B528-AED5-5B97-FE627D7F931E}"/>
              </a:ext>
            </a:extLst>
          </p:cNvPr>
          <p:cNvSpPr txBox="1"/>
          <p:nvPr/>
        </p:nvSpPr>
        <p:spPr>
          <a:xfrm>
            <a:off x="10081337" y="600531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경로 총 </a:t>
            </a:r>
            <a:r>
              <a:rPr lang="en-US" altLang="ko-KR" dirty="0">
                <a:latin typeface="+mj-ea"/>
                <a:ea typeface="+mj-ea"/>
              </a:rPr>
              <a:t>453</a:t>
            </a:r>
            <a:r>
              <a:rPr lang="ko-KR" altLang="en-US" dirty="0">
                <a:latin typeface="+mj-ea"/>
                <a:ea typeface="+mj-ea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632DD5-86A6-C580-C44D-E9921CD1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14" y="1271567"/>
            <a:ext cx="8138483" cy="4918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4FBD9-19B4-4D33-6D4B-7745B5FED4AC}"/>
              </a:ext>
            </a:extLst>
          </p:cNvPr>
          <p:cNvSpPr txBox="1"/>
          <p:nvPr/>
        </p:nvSpPr>
        <p:spPr>
          <a:xfrm>
            <a:off x="1643668" y="6307313"/>
            <a:ext cx="61961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 err="1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E06C7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figsize</a:t>
            </a:r>
            <a:r>
              <a:rPr lang="en-US" altLang="ko-KR" sz="1050" b="0" dirty="0">
                <a:solidFill>
                  <a:srgbClr val="386AC3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6D8600"/>
                </a:solidFill>
                <a:highlight>
                  <a:srgbClr val="F8F8F8"/>
                </a:highlight>
                <a:latin typeface="Consolas" panose="020B0609020204030204" pitchFamily="49" charset="0"/>
              </a:rPr>
              <a:t>5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30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8861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7904D-C025-EC7D-59FD-13998A87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Input</a:t>
            </a:r>
            <a:r>
              <a:rPr lang="ko-KR" altLang="en-US" dirty="0"/>
              <a:t> </a:t>
            </a:r>
            <a:r>
              <a:rPr lang="en-US" altLang="ko-KR" dirty="0"/>
              <a:t>Data (</a:t>
            </a:r>
            <a:r>
              <a:rPr lang="ko-KR" altLang="en-US" dirty="0" err="1"/>
              <a:t>어디쉐어</a:t>
            </a:r>
            <a:r>
              <a:rPr lang="en-US" altLang="ko-KR" dirty="0"/>
              <a:t>) (2/3)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1D9A7-01D6-C63E-F8EC-D2DFB3C9C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 descr="라인, 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69D741D-634D-5635-15CE-DEA35148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8"/>
          <a:stretch/>
        </p:blipFill>
        <p:spPr>
          <a:xfrm>
            <a:off x="9707517" y="1173422"/>
            <a:ext cx="292100" cy="5264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8E173-B528-AED5-5B97-FE627D7F931E}"/>
              </a:ext>
            </a:extLst>
          </p:cNvPr>
          <p:cNvSpPr txBox="1"/>
          <p:nvPr/>
        </p:nvSpPr>
        <p:spPr>
          <a:xfrm>
            <a:off x="10081337" y="600531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경로 총 </a:t>
            </a:r>
            <a:r>
              <a:rPr lang="en-US" altLang="ko-KR" dirty="0">
                <a:latin typeface="+mj-ea"/>
                <a:ea typeface="+mj-ea"/>
              </a:rPr>
              <a:t>453</a:t>
            </a:r>
            <a:r>
              <a:rPr lang="ko-KR" altLang="en-US" dirty="0">
                <a:latin typeface="+mj-ea"/>
                <a:ea typeface="+mj-ea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99A7C-182F-1BCD-0B13-1D3CCC722DAD}"/>
              </a:ext>
            </a:extLst>
          </p:cNvPr>
          <p:cNvSpPr txBox="1"/>
          <p:nvPr/>
        </p:nvSpPr>
        <p:spPr>
          <a:xfrm>
            <a:off x="1643668" y="6307313"/>
            <a:ext cx="61961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 err="1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E06C7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figsize</a:t>
            </a:r>
            <a:r>
              <a:rPr lang="en-US" altLang="ko-KR" sz="1050" b="0" dirty="0">
                <a:solidFill>
                  <a:srgbClr val="386AC3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60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C05B51-86DD-44EB-F0CB-4B1FDDFE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3" y="1318370"/>
            <a:ext cx="8060544" cy="4838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93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5CC43-B1FA-FAFA-FF3F-072C87BD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Input</a:t>
            </a:r>
            <a:r>
              <a:rPr lang="ko-KR" altLang="en-US" dirty="0"/>
              <a:t> </a:t>
            </a:r>
            <a:r>
              <a:rPr lang="en-US" altLang="ko-KR" dirty="0"/>
              <a:t>Data (</a:t>
            </a:r>
            <a:r>
              <a:rPr lang="ko-KR" altLang="en-US" dirty="0" err="1"/>
              <a:t>어디쉐어</a:t>
            </a:r>
            <a:r>
              <a:rPr lang="en-US" altLang="ko-KR" dirty="0"/>
              <a:t>) (3/3)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D7F13-3D72-DD82-066E-C0C8B6493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FD659-38D8-5D60-4C39-CF646BCF56C1}"/>
              </a:ext>
            </a:extLst>
          </p:cNvPr>
          <p:cNvSpPr txBox="1"/>
          <p:nvPr/>
        </p:nvSpPr>
        <p:spPr>
          <a:xfrm>
            <a:off x="10081337" y="600531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경로 총 </a:t>
            </a:r>
            <a:r>
              <a:rPr lang="en-US" altLang="ko-KR" dirty="0">
                <a:latin typeface="+mj-ea"/>
                <a:ea typeface="+mj-ea"/>
              </a:rPr>
              <a:t>453</a:t>
            </a:r>
            <a:r>
              <a:rPr lang="ko-KR" altLang="en-US" dirty="0">
                <a:latin typeface="+mj-ea"/>
                <a:ea typeface="+mj-ea"/>
              </a:rPr>
              <a:t>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D737C-3E34-E1B2-83A8-96F458DCADE8}"/>
              </a:ext>
            </a:extLst>
          </p:cNvPr>
          <p:cNvSpPr txBox="1"/>
          <p:nvPr/>
        </p:nvSpPr>
        <p:spPr>
          <a:xfrm>
            <a:off x="1171228" y="6113035"/>
            <a:ext cx="61961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 err="1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E06C7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figsize</a:t>
            </a:r>
            <a:r>
              <a:rPr lang="en-US" altLang="ko-KR" sz="1050" b="0" dirty="0">
                <a:solidFill>
                  <a:srgbClr val="386AC3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6D86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60</a:t>
            </a:r>
            <a:r>
              <a:rPr lang="en-US" altLang="ko-KR" sz="1050" b="0" dirty="0">
                <a:solidFill>
                  <a:srgbClr val="353535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8F6A5-3385-8A59-825B-1BB0041AC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9" r="4420"/>
          <a:stretch/>
        </p:blipFill>
        <p:spPr>
          <a:xfrm>
            <a:off x="1074348" y="1170530"/>
            <a:ext cx="7573263" cy="48637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9DAF4B-0FA9-794F-DB59-34047B5F3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27"/>
          <a:stretch/>
        </p:blipFill>
        <p:spPr>
          <a:xfrm flipH="1">
            <a:off x="9112207" y="790955"/>
            <a:ext cx="322670" cy="5851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361AA1-9069-7EE7-F8AC-778654C5765E}"/>
              </a:ext>
            </a:extLst>
          </p:cNvPr>
          <p:cNvSpPr/>
          <p:nvPr/>
        </p:nvSpPr>
        <p:spPr>
          <a:xfrm>
            <a:off x="2466194" y="3429000"/>
            <a:ext cx="3606216" cy="12548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+mj-ea"/>
                <a:ea typeface="+mj-ea"/>
              </a:rPr>
              <a:t>긴 경로를 </a:t>
            </a:r>
            <a:r>
              <a:rPr lang="ko-KR" altLang="en-US" sz="1400">
                <a:solidFill>
                  <a:schemeClr val="accent1"/>
                </a:solidFill>
                <a:latin typeface="+mj-ea"/>
                <a:ea typeface="+mj-ea"/>
              </a:rPr>
              <a:t>비정상으로 판단</a:t>
            </a:r>
            <a:endParaRPr lang="en-US" altLang="ko-KR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endParaRPr lang="en-US" altLang="ko-KR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+mj-ea"/>
                <a:ea typeface="+mj-ea"/>
              </a:rPr>
              <a:t>긴 경로 안에 포함된 모든 그리드를 </a:t>
            </a:r>
            <a:r>
              <a:rPr lang="ko-KR" altLang="en-US" sz="1400">
                <a:solidFill>
                  <a:schemeClr val="accent1"/>
                </a:solidFill>
                <a:latin typeface="+mj-ea"/>
                <a:ea typeface="+mj-ea"/>
              </a:rPr>
              <a:t>비정상으로 판단</a:t>
            </a:r>
            <a:endParaRPr lang="en-US" altLang="ko-KR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endParaRPr lang="en-US" altLang="ko-KR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+mj-ea"/>
                <a:ea typeface="+mj-ea"/>
              </a:rPr>
              <a:t>비정상인 </a:t>
            </a:r>
            <a:r>
              <a:rPr lang="ko-KR" altLang="en-US" sz="1400">
                <a:solidFill>
                  <a:schemeClr val="accent1"/>
                </a:solidFill>
                <a:latin typeface="+mj-ea"/>
                <a:ea typeface="+mj-ea"/>
              </a:rPr>
              <a:t>데이터가 많아짐</a:t>
            </a:r>
            <a:endParaRPr lang="en-US" altLang="ko-KR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876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46B68-1A9A-EC05-9D4C-0A917898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DBSCAN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2A1F14-4080-03AD-0754-2DC3F490F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F4894-44BA-E014-FA4B-B2D957CD723F}"/>
              </a:ext>
            </a:extLst>
          </p:cNvPr>
          <p:cNvSpPr txBox="1"/>
          <p:nvPr/>
        </p:nvSpPr>
        <p:spPr>
          <a:xfrm>
            <a:off x="751215" y="1284270"/>
            <a:ext cx="7579319" cy="452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2-1. </a:t>
            </a:r>
            <a:r>
              <a:rPr lang="en-US" altLang="ko-KR" dirty="0" err="1">
                <a:latin typeface="+mj-ea"/>
                <a:ea typeface="+mj-ea"/>
              </a:rPr>
              <a:t>Dbscan</a:t>
            </a:r>
            <a:r>
              <a:rPr lang="ko-KR" altLang="en-US" dirty="0">
                <a:latin typeface="+mj-ea"/>
                <a:ea typeface="+mj-ea"/>
              </a:rPr>
              <a:t>에서 각 경로를 하나의 데이터로써 계산하는 방법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점 개수를 통일한다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차원을 통일한다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 =&gt;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같은 차원이므로 각 경로를 그 차원의 점으로 표현가능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	</a:t>
            </a:r>
            <a:r>
              <a:rPr lang="ko-KR" altLang="en-US" sz="1600" dirty="0">
                <a:latin typeface="+mn-ea"/>
              </a:rPr>
              <a:t>예를 들어서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한 경로에 점 개수가 </a:t>
            </a:r>
            <a:r>
              <a:rPr lang="en-US" altLang="ko-KR" sz="1600" dirty="0">
                <a:latin typeface="+mn-ea"/>
              </a:rPr>
              <a:t>40</a:t>
            </a:r>
            <a:r>
              <a:rPr lang="ko-KR" altLang="en-US" sz="1600" dirty="0">
                <a:latin typeface="+mn-ea"/>
              </a:rPr>
              <a:t>개이면 </a:t>
            </a:r>
            <a:r>
              <a:rPr lang="en-US" altLang="ko-KR" sz="1600" dirty="0" err="1">
                <a:latin typeface="+mn-ea"/>
              </a:rPr>
              <a:t>dbscan</a:t>
            </a:r>
            <a:r>
              <a:rPr lang="ko-KR" altLang="en-US" sz="1600" dirty="0">
                <a:latin typeface="+mn-ea"/>
              </a:rPr>
              <a:t> 모델은 이를 </a:t>
            </a:r>
            <a:r>
              <a:rPr lang="en-US" altLang="ko-KR" sz="1600" u="sng" dirty="0">
                <a:latin typeface="+mn-ea"/>
              </a:rPr>
              <a:t>40</a:t>
            </a:r>
            <a:r>
              <a:rPr lang="ko-KR" altLang="en-US" sz="1600" u="sng" dirty="0">
                <a:latin typeface="+mn-ea"/>
              </a:rPr>
              <a:t>차원의 한 점</a:t>
            </a:r>
            <a:r>
              <a:rPr lang="ko-KR" altLang="en-US" sz="1600" dirty="0">
                <a:latin typeface="+mn-ea"/>
              </a:rPr>
              <a:t>으로 본다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방법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가지</a:t>
            </a:r>
            <a:endParaRPr lang="en-US" altLang="ko-KR" sz="1600" dirty="0">
              <a:latin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보간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처음과 끝의 값을 가지고 중간에 있는 값들을 계산하는 것</a:t>
            </a:r>
            <a:endParaRPr lang="en-US" altLang="ko-KR" sz="1600" dirty="0">
              <a:latin typeface="+mn-ea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선형보간법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두 점 사이의 값을 직선으로 연결하여 중간 값을 추정하는 방법</a:t>
            </a:r>
            <a:endParaRPr lang="en-US" altLang="ko-KR" sz="1600" dirty="0">
              <a:latin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패딩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데이터에 여백</a:t>
            </a:r>
            <a:r>
              <a:rPr lang="en-US" altLang="ko-KR" sz="1600" dirty="0">
                <a:latin typeface="+mn-ea"/>
              </a:rPr>
              <a:t>(0)</a:t>
            </a:r>
            <a:r>
              <a:rPr lang="ko-KR" altLang="en-US" sz="1600" dirty="0">
                <a:latin typeface="+mn-ea"/>
              </a:rPr>
              <a:t>을 추가</a:t>
            </a:r>
            <a:endParaRPr lang="en-US" altLang="ko-KR" sz="1600" dirty="0">
              <a:latin typeface="+mn-ea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연산하는 방법</a:t>
            </a:r>
            <a:endParaRPr lang="en-US" altLang="ko-KR" sz="1600" dirty="0">
              <a:latin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유클리드 거리 </a:t>
            </a:r>
            <a:r>
              <a:rPr lang="en-US" altLang="ko-KR" sz="1600" dirty="0">
                <a:latin typeface="+mn-ea"/>
              </a:rPr>
              <a:t>(default) : </a:t>
            </a:r>
            <a:r>
              <a:rPr lang="ko-KR" altLang="en-US" sz="1600" dirty="0">
                <a:latin typeface="+mn-ea"/>
              </a:rPr>
              <a:t>두 점 사이의 거리를 계산하는 방법 </a:t>
            </a:r>
            <a:endParaRPr lang="en-US" altLang="ko-KR" sz="1600" dirty="0">
              <a:latin typeface="+mn-ea"/>
            </a:endParaRPr>
          </a:p>
          <a:p>
            <a:pPr lvl="3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	(2</a:t>
            </a:r>
            <a:r>
              <a:rPr lang="ko-KR" altLang="en-US" sz="1600" dirty="0">
                <a:latin typeface="+mn-ea"/>
              </a:rPr>
              <a:t>차원 피타고라스의 정리를 일반화하여 다차원의 점도 계산 가능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73BF2E-C692-8DB6-1088-B6FED305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60" y="5906416"/>
            <a:ext cx="4107351" cy="4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8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281EA-D767-DAD8-7321-22CDAB4F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CCB23-5C0D-3554-6446-25829A19DB40}"/>
              </a:ext>
            </a:extLst>
          </p:cNvPr>
          <p:cNvSpPr txBox="1"/>
          <p:nvPr/>
        </p:nvSpPr>
        <p:spPr>
          <a:xfrm>
            <a:off x="699751" y="1734899"/>
            <a:ext cx="6196148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2-2. </a:t>
            </a:r>
            <a:r>
              <a:rPr lang="ko-KR" altLang="en-US" dirty="0">
                <a:latin typeface="+mj-ea"/>
                <a:ea typeface="+mj-ea"/>
              </a:rPr>
              <a:t>최적 파라미터를 찾는 방법 </a:t>
            </a:r>
            <a:r>
              <a:rPr lang="en-US" altLang="ko-KR" dirty="0">
                <a:latin typeface="+mj-ea"/>
                <a:ea typeface="+mj-ea"/>
              </a:rPr>
              <a:t>(1/2)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파라미터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가지</a:t>
            </a:r>
            <a:endParaRPr lang="en-US" altLang="ko-KR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Min_samples</a:t>
            </a:r>
            <a:r>
              <a:rPr lang="en-US" altLang="ko-KR" dirty="0">
                <a:latin typeface="+mj-ea"/>
                <a:ea typeface="+mj-ea"/>
              </a:rPr>
              <a:t>  : </a:t>
            </a:r>
            <a:r>
              <a:rPr lang="ko-KR" altLang="en-US" dirty="0">
                <a:latin typeface="+mj-ea"/>
                <a:ea typeface="+mj-ea"/>
              </a:rPr>
              <a:t>반경 안에 포함되는 점 개수</a:t>
            </a:r>
            <a:endParaRPr lang="en-US" altLang="ko-KR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Eps : </a:t>
            </a:r>
            <a:r>
              <a:rPr lang="ko-KR" altLang="en-US" dirty="0">
                <a:latin typeface="+mj-ea"/>
                <a:ea typeface="+mj-ea"/>
              </a:rPr>
              <a:t>반경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Min_samples</a:t>
            </a:r>
            <a:r>
              <a:rPr lang="ko-KR" altLang="en-US" dirty="0">
                <a:latin typeface="+mj-ea"/>
                <a:ea typeface="+mj-ea"/>
              </a:rPr>
              <a:t> 결정하는 방법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가지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데이터가 </a:t>
            </a:r>
            <a:r>
              <a:rPr lang="en-US" altLang="ko-KR" dirty="0"/>
              <a:t>{dim}</a:t>
            </a:r>
            <a:r>
              <a:rPr lang="ko-KR" altLang="en-US" dirty="0"/>
              <a:t>차원일 때</a:t>
            </a:r>
            <a:r>
              <a:rPr lang="en-US" altLang="ko-KR" dirty="0"/>
              <a:t>, </a:t>
            </a:r>
            <a:r>
              <a:rPr lang="en-US" altLang="ko-KR" dirty="0" err="1">
                <a:latin typeface="+mj-ea"/>
                <a:ea typeface="+mj-ea"/>
              </a:rPr>
              <a:t>Min_samples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= 2*{dim}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 개수가 </a:t>
            </a:r>
            <a:r>
              <a:rPr lang="en-US" altLang="ko-KR" dirty="0"/>
              <a:t>n</a:t>
            </a:r>
            <a:r>
              <a:rPr lang="ko-KR" altLang="en-US" dirty="0"/>
              <a:t> 일 때</a:t>
            </a:r>
            <a:r>
              <a:rPr lang="en-US" altLang="ko-KR" dirty="0"/>
              <a:t>, </a:t>
            </a:r>
            <a:r>
              <a:rPr lang="en-US" altLang="ko-KR" dirty="0" err="1">
                <a:latin typeface="+mj-ea"/>
                <a:ea typeface="+mj-ea"/>
              </a:rPr>
              <a:t>Min_samples</a:t>
            </a:r>
            <a:r>
              <a:rPr lang="en-US" altLang="ko-KR" dirty="0">
                <a:latin typeface="+mj-ea"/>
                <a:ea typeface="+mj-ea"/>
              </a:rPr>
              <a:t> = ln(n)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0068A72-6BB8-CF46-2045-27D6F06B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DBSCAN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29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281EA-D767-DAD8-7321-22CDAB4F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CCB23-5C0D-3554-6446-25829A19DB40}"/>
              </a:ext>
            </a:extLst>
          </p:cNvPr>
          <p:cNvSpPr txBox="1"/>
          <p:nvPr/>
        </p:nvSpPr>
        <p:spPr>
          <a:xfrm>
            <a:off x="612665" y="1212385"/>
            <a:ext cx="619614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2-2. </a:t>
            </a:r>
            <a:r>
              <a:rPr lang="ko-KR" altLang="en-US" dirty="0">
                <a:latin typeface="+mj-ea"/>
                <a:ea typeface="+mj-ea"/>
              </a:rPr>
              <a:t>최적 파라미터를 찾는 방법 </a:t>
            </a:r>
            <a:r>
              <a:rPr lang="en-US" altLang="ko-KR" dirty="0">
                <a:latin typeface="+mj-ea"/>
                <a:ea typeface="+mj-ea"/>
              </a:rPr>
              <a:t>(2/2)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Eps </a:t>
            </a:r>
            <a:r>
              <a:rPr lang="ko-KR" altLang="en-US" dirty="0">
                <a:latin typeface="+mj-ea"/>
                <a:ea typeface="+mj-ea"/>
              </a:rPr>
              <a:t>결정하는 방법</a:t>
            </a:r>
            <a:endParaRPr lang="en-US" altLang="ko-KR" dirty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/>
              <a:t>K-</a:t>
            </a:r>
            <a:r>
              <a:rPr lang="ko-KR" altLang="en-US" dirty="0"/>
              <a:t>거리 계산법을 사용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여기서</a:t>
            </a:r>
            <a:r>
              <a:rPr lang="en-US" altLang="ko-KR" dirty="0"/>
              <a:t> k</a:t>
            </a:r>
            <a:r>
              <a:rPr lang="ko-KR" altLang="en-US" dirty="0"/>
              <a:t>는</a:t>
            </a:r>
            <a:r>
              <a:rPr lang="en-US" altLang="ko-KR" dirty="0"/>
              <a:t> k</a:t>
            </a:r>
            <a:r>
              <a:rPr lang="ko-KR" altLang="en-US" dirty="0"/>
              <a:t>는 </a:t>
            </a:r>
            <a:r>
              <a:rPr lang="en-US" altLang="ko-KR" dirty="0" err="1"/>
              <a:t>min_samples</a:t>
            </a:r>
            <a:r>
              <a:rPr lang="ko-KR" altLang="en-US" dirty="0"/>
              <a:t>의 값을</a:t>
            </a:r>
            <a:r>
              <a:rPr lang="en-US" altLang="ko-KR" dirty="0"/>
              <a:t> </a:t>
            </a:r>
            <a:r>
              <a:rPr lang="ko-KR" altLang="en-US" dirty="0"/>
              <a:t>의미</a:t>
            </a:r>
            <a:r>
              <a:rPr lang="en-US" altLang="ko-KR" dirty="0"/>
              <a:t>)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0068A72-6BB8-CF46-2045-27D6F06B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DBSCAN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477C2-E785-4DB8-3646-1233520F7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6" t="32796" b="6130"/>
          <a:stretch/>
        </p:blipFill>
        <p:spPr>
          <a:xfrm>
            <a:off x="6096000" y="1075781"/>
            <a:ext cx="3840482" cy="26687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3730A-C65C-8139-8A9B-ADEF3F37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15" y="3795751"/>
            <a:ext cx="3369213" cy="2767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AC31-D1E1-66BF-69D4-E3603E1EBFD4}"/>
              </a:ext>
            </a:extLst>
          </p:cNvPr>
          <p:cNvSpPr txBox="1"/>
          <p:nvPr/>
        </p:nvSpPr>
        <p:spPr>
          <a:xfrm>
            <a:off x="9936482" y="2137717"/>
            <a:ext cx="104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◀ </a:t>
            </a:r>
            <a:r>
              <a:rPr lang="ko-KR" altLang="en-US" dirty="0">
                <a:hlinkClick r:id="rId4"/>
              </a:rPr>
              <a:t>이론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A22F8-E0B9-26F4-D67A-0697E0E05D96}"/>
              </a:ext>
            </a:extLst>
          </p:cNvPr>
          <p:cNvSpPr txBox="1"/>
          <p:nvPr/>
        </p:nvSpPr>
        <p:spPr>
          <a:xfrm>
            <a:off x="9995056" y="4898264"/>
            <a:ext cx="104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◀구현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A3F308-3A81-6578-E734-B4131296B607}"/>
              </a:ext>
            </a:extLst>
          </p:cNvPr>
          <p:cNvCxnSpPr/>
          <p:nvPr/>
        </p:nvCxnSpPr>
        <p:spPr>
          <a:xfrm flipH="1">
            <a:off x="6522720" y="5732369"/>
            <a:ext cx="28053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7789AE-E497-22E2-D95F-2815BA01FD44}"/>
              </a:ext>
            </a:extLst>
          </p:cNvPr>
          <p:cNvSpPr/>
          <p:nvPr/>
        </p:nvSpPr>
        <p:spPr>
          <a:xfrm>
            <a:off x="584389" y="5034536"/>
            <a:ext cx="5539887" cy="7476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1. K-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거리를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계산하여 오름차순 정리 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accent1"/>
                </a:solidFill>
                <a:latin typeface="+mn-ea"/>
              </a:rPr>
              <a:t>NearestNeighbors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</a:rPr>
              <a:t>모델 사용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)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2. k-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거리 그래프에서 급격한 변화가 일어나는 시점 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(elbow start), 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끝나는 시점 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(elbow end)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 계산</a:t>
            </a:r>
            <a:endParaRPr lang="en-US" altLang="ko-KR" sz="12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3.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Elbow </a:t>
            </a:r>
            <a:r>
              <a:rPr lang="en-US" altLang="ko-KR" sz="1200" dirty="0" err="1">
                <a:solidFill>
                  <a:schemeClr val="accent1"/>
                </a:solidFill>
                <a:latin typeface="+mj-ea"/>
                <a:ea typeface="+mj-ea"/>
              </a:rPr>
              <a:t>start~end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내에 있는 거리 중에 중앙 값을 </a:t>
            </a:r>
            <a:r>
              <a:rPr lang="en-US" altLang="ko-KR" sz="1200" dirty="0" err="1">
                <a:solidFill>
                  <a:schemeClr val="accent1"/>
                </a:solidFill>
                <a:latin typeface="+mj-ea"/>
                <a:ea typeface="+mj-ea"/>
              </a:rPr>
              <a:t>eps_opt</a:t>
            </a:r>
            <a:r>
              <a:rPr lang="ko-KR" altLang="en-US" sz="1200" dirty="0">
                <a:solidFill>
                  <a:schemeClr val="accent1"/>
                </a:solidFill>
                <a:latin typeface="+mj-ea"/>
                <a:ea typeface="+mj-ea"/>
              </a:rPr>
              <a:t>로 결정</a:t>
            </a:r>
            <a:endParaRPr lang="en-US" altLang="ko-KR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9B20AF-845A-E048-59B4-4B94A576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65" y="3558377"/>
            <a:ext cx="3612507" cy="12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5B76-C5D8-B9D7-2B65-C58E622D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DBSCAN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AB5994-BB92-C8C3-4BDE-C394C8CB4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B1746D-D3F0-43CA-94A0-12FAFFDCFF8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489CA-C025-E4B2-3761-19440B99D9E7}"/>
              </a:ext>
            </a:extLst>
          </p:cNvPr>
          <p:cNvSpPr txBox="1"/>
          <p:nvPr/>
        </p:nvSpPr>
        <p:spPr>
          <a:xfrm>
            <a:off x="498326" y="1354936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최적 파라미터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 err="1">
                <a:latin typeface="+mj-ea"/>
                <a:ea typeface="+mj-ea"/>
              </a:rPr>
              <a:t>보간법에서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n-ea"/>
              </a:rPr>
              <a:t>보간 시 점 개수 </a:t>
            </a:r>
            <a:r>
              <a:rPr lang="en-US" altLang="ko-KR" dirty="0">
                <a:latin typeface="+mn-ea"/>
              </a:rPr>
              <a:t>= 10 / </a:t>
            </a:r>
            <a:r>
              <a:rPr lang="ko-KR" altLang="en-US" dirty="0">
                <a:latin typeface="+mn-ea"/>
              </a:rPr>
              <a:t>전체 경로 개수 </a:t>
            </a:r>
            <a:r>
              <a:rPr lang="en-US" altLang="ko-KR" dirty="0">
                <a:latin typeface="+mn-ea"/>
              </a:rPr>
              <a:t>=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453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50BD7F-B647-E0A8-EFEC-101069EC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8" y="2621278"/>
            <a:ext cx="5504998" cy="3326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462CE5-DC59-C4C8-EE27-C38C2A1B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62" y="2868050"/>
            <a:ext cx="2095792" cy="895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B57479-3CDB-B583-8D66-214C887C35FF}"/>
              </a:ext>
            </a:extLst>
          </p:cNvPr>
          <p:cNvSpPr txBox="1"/>
          <p:nvPr/>
        </p:nvSpPr>
        <p:spPr>
          <a:xfrm>
            <a:off x="694508" y="2095756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2*{dim}=20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FB081-7B92-D8A9-C41A-BBB435D8142D}"/>
              </a:ext>
            </a:extLst>
          </p:cNvPr>
          <p:cNvSpPr txBox="1"/>
          <p:nvPr/>
        </p:nvSpPr>
        <p:spPr>
          <a:xfrm>
            <a:off x="6276702" y="2095756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ln(n) = 6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08ED9A-BC4A-0CAB-CBB7-826CE322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25634"/>
            <a:ext cx="5497431" cy="33223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395D0A-2420-883B-5741-21F70B806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030" y="2853899"/>
            <a:ext cx="2057687" cy="866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2665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프리젠테이션 7 Bold"/>
        <a:ea typeface="프리젠테이션 7 Bold"/>
        <a:cs typeface=""/>
      </a:majorFont>
      <a:minorFont>
        <a:latin typeface="프리젠테이션 4 Regular"/>
        <a:ea typeface="프리젠테이션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7603A81A6F1444B3766D6021F19B96" ma:contentTypeVersion="14" ma:contentTypeDescription="Create a new document." ma:contentTypeScope="" ma:versionID="612f258e7da0ea7a194bb25a78ea6f5e">
  <xsd:schema xmlns:xsd="http://www.w3.org/2001/XMLSchema" xmlns:xs="http://www.w3.org/2001/XMLSchema" xmlns:p="http://schemas.microsoft.com/office/2006/metadata/properties" xmlns:ns2="b7baa286-403d-47f5-b66e-f91cf776a048" xmlns:ns3="48174e24-f607-4aa6-9ac3-a9fcbbb9a1ec" targetNamespace="http://schemas.microsoft.com/office/2006/metadata/properties" ma:root="true" ma:fieldsID="407bda728b31b0a8730b08e38a61be04" ns2:_="" ns3:_="">
    <xsd:import namespace="b7baa286-403d-47f5-b66e-f91cf776a048"/>
    <xsd:import namespace="48174e24-f607-4aa6-9ac3-a9fcbbb9a1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aa286-403d-47f5-b66e-f91cf776a0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c9c0dcf-c05a-4c53-85a3-b32051038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74e24-f607-4aa6-9ac3-a9fcbbb9a1e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0e6cbca1-fdb3-4b68-ad48-6c6183f0710c}" ma:internalName="TaxCatchAll" ma:showField="CatchAllData" ma:web="48174e24-f607-4aa6-9ac3-a9fcbbb9a1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baa286-403d-47f5-b66e-f91cf776a048">
      <Terms xmlns="http://schemas.microsoft.com/office/infopath/2007/PartnerControls"/>
    </lcf76f155ced4ddcb4097134ff3c332f>
    <TaxCatchAll xmlns="48174e24-f607-4aa6-9ac3-a9fcbbb9a1e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C2A07-1FD4-4372-969F-88F4B803D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aa286-403d-47f5-b66e-f91cf776a048"/>
    <ds:schemaRef ds:uri="48174e24-f607-4aa6-9ac3-a9fcbbb9a1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B2735-33AF-4093-81F9-2DEFCB06E690}">
  <ds:schemaRefs>
    <ds:schemaRef ds:uri="48174e24-f607-4aa6-9ac3-a9fcbbb9a1e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b7baa286-403d-47f5-b66e-f91cf776a04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999F33-EB68-406A-8122-10978A7349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664</Words>
  <Application>Microsoft Office PowerPoint</Application>
  <PresentationFormat>와이드스크린</PresentationFormat>
  <Paragraphs>107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프리젠테이션 4 Regular</vt:lpstr>
      <vt:lpstr>Consolas</vt:lpstr>
      <vt:lpstr>프리젠테이션 7 Bold</vt:lpstr>
      <vt:lpstr>Arial</vt:lpstr>
      <vt:lpstr>한컴 고딕</vt:lpstr>
      <vt:lpstr>맑은 고딕</vt:lpstr>
      <vt:lpstr>1_Office 테마</vt:lpstr>
      <vt:lpstr>비지도학습 보충</vt:lpstr>
      <vt:lpstr>PowerPoint 프레젠테이션</vt:lpstr>
      <vt:lpstr>1. Input Data (어디쉐어) (1/3)</vt:lpstr>
      <vt:lpstr>2. Input Data (어디쉐어) (2/3)</vt:lpstr>
      <vt:lpstr>1. Input Data (어디쉐어) (3/3)</vt:lpstr>
      <vt:lpstr>2. DBSCAN</vt:lpstr>
      <vt:lpstr>2. DBSCAN </vt:lpstr>
      <vt:lpstr>2. DBSCAN </vt:lpstr>
      <vt:lpstr>2. DBSCAN</vt:lpstr>
      <vt:lpstr>2. DBSCAN</vt:lpstr>
      <vt:lpstr>2. DBSCAN </vt:lpstr>
      <vt:lpstr>3. Isolation forest</vt:lpstr>
      <vt:lpstr>4. 지도학습 전처리</vt:lpstr>
      <vt:lpstr>5.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YUNA</dc:creator>
  <cp:lastModifiedBy>박유빈</cp:lastModifiedBy>
  <cp:revision>40</cp:revision>
  <dcterms:created xsi:type="dcterms:W3CDTF">2022-01-06T01:09:02Z</dcterms:created>
  <dcterms:modified xsi:type="dcterms:W3CDTF">2024-08-27T06:58:14Z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0x0101004E7603A81A6F1444B3766D6021F19B96</vt:lpwstr>
  </property>
  <property fmtid="{D5CDD505-2E9C-101B-9397-08002B2CF9AE}" pid="3" name="MediaServiceImageTags">
    <vt:lpwstr/>
  </property>
</Properties>
</file>